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311" r:id="rId3"/>
    <p:sldId id="312" r:id="rId4"/>
    <p:sldId id="313" r:id="rId5"/>
    <p:sldId id="315" r:id="rId6"/>
    <p:sldId id="314" r:id="rId7"/>
    <p:sldId id="31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A2C1B8-650F-4180-8ABC-7D7E36DB687D}">
          <p14:sldIdLst>
            <p14:sldId id="256"/>
            <p14:sldId id="311"/>
            <p14:sldId id="312"/>
            <p14:sldId id="313"/>
            <p14:sldId id="315"/>
            <p14:sldId id="314"/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32E"/>
    <a:srgbClr val="FE9900"/>
    <a:srgbClr val="000000"/>
    <a:srgbClr val="232F3E"/>
    <a:srgbClr val="304156"/>
    <a:srgbClr val="F2F2F2"/>
    <a:srgbClr val="ED7D31"/>
    <a:srgbClr val="FECD86"/>
    <a:srgbClr val="FDAA31"/>
    <a:srgbClr val="DE8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99" autoAdjust="0"/>
    <p:restoredTop sz="60769" autoAdjust="0"/>
  </p:normalViewPr>
  <p:slideViewPr>
    <p:cSldViewPr snapToGrid="0" showGuides="1">
      <p:cViewPr varScale="1">
        <p:scale>
          <a:sx n="61" d="100"/>
          <a:sy n="61" d="100"/>
        </p:scale>
        <p:origin x="2216" y="200"/>
      </p:cViewPr>
      <p:guideLst>
        <p:guide orient="horz" pos="2160"/>
        <p:guide pos="3840"/>
        <p:guide pos="408"/>
        <p:guide pos="7272"/>
        <p:guide orient="horz" pos="3929"/>
        <p:guide orient="horz" pos="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706448371732142E-2"/>
          <c:y val="7.6044568245125345E-3"/>
          <c:w val="0.92360633973064621"/>
          <c:h val="0.8187627486675584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E99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25B-4255-AA4E-FFF356DC8250}"/>
              </c:ext>
            </c:extLst>
          </c:dPt>
          <c:dPt>
            <c:idx val="1"/>
            <c:bubble3D val="0"/>
            <c:spPr>
              <a:solidFill>
                <a:srgbClr val="DE84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25B-4255-AA4E-FFF356DC8250}"/>
              </c:ext>
            </c:extLst>
          </c:dPt>
          <c:dPt>
            <c:idx val="2"/>
            <c:bubble3D val="0"/>
            <c:spPr>
              <a:solidFill>
                <a:srgbClr val="FECD8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25B-4255-AA4E-FFF356DC8250}"/>
              </c:ext>
            </c:extLst>
          </c:dPt>
          <c:dPt>
            <c:idx val="3"/>
            <c:bubble3D val="0"/>
            <c:spPr>
              <a:solidFill>
                <a:srgbClr val="FDAA3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25B-4255-AA4E-FFF356DC8250}"/>
              </c:ext>
            </c:extLst>
          </c:dPt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5B-4255-AA4E-FFF356DC82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6406148612758095E-2"/>
          <c:y val="0.85883397503754555"/>
          <c:w val="0.9023028450257724"/>
          <c:h val="0.121621995947574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Picture 1" descr="Chart, histogram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6DFA1FE3-24B2-21F7-7EF4-079DC5A5A2F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544129" y="0"/>
          <a:ext cx="5199742" cy="3632255"/>
        </a:xfrm>
        <a:prstGeom xmlns:a="http://schemas.openxmlformats.org/drawingml/2006/main" prst="rect">
          <a:avLst/>
        </a:prstGeom>
        <a:effectLst xmlns:a="http://schemas.openxmlformats.org/drawingml/2006/main"/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68431-B8BC-4B32-AE1B-869BD5C0AE2A}" type="datetimeFigureOut">
              <a:rPr lang="en-ID" smtClean="0"/>
              <a:t>27/10/22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AC767-366D-4ECF-A6F1-3F953A2B99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3687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My name is Yonnie Chan</a:t>
            </a:r>
          </a:p>
          <a:p>
            <a:r>
              <a:rPr lang="en-ID" dirty="0"/>
              <a:t>The topic of my project 1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7151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Amazon is the largest online platform in the US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this project, I intend to analyze various aspects of sales: top selling in this category, how top-sellers are winning on Amazon, and figuring out the key factors to becoming a top-seller. I believe it would be helpful for third-party brands and retailers or those who are in E-commerce industries to improve their sales on Amazon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7140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this project, I had access to two different datasets on Amazon review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 kept only the necessary variables that I’m interested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971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Next, I  join two datasets on their sharing columns obtain a completed dataset.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03253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make a correlation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Rating_power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Num_of_Reviews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*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Avg_ratings</a:t>
            </a:r>
            <a:r>
              <a:rPr lang="en-US" sz="12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correlation coefficient between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rank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Avg_ratings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the largest, which means the average ratings of the product could affect the rank.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9702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 generated a histogram for 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Avg_ratings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rank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 decide the range of ranking that have the most representative data. 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2798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7772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109A-21B3-4AED-9B24-15B880626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8E2A-F2F3-49A2-957A-926577D78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35C57-F9A2-42D3-8CF6-72FD5830C9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27/10/22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4BF8-B7EC-465F-9305-A35ABAC9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B490E-D1D2-415F-BE96-DBF73B7A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716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BC12B-ED7C-44E0-AB3A-1EB802D5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03352-93B8-4706-A726-FC4909C45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EE761-D03F-4B07-85AC-B758BA91AA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27/10/22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40DE4-BFF2-4DD8-AABF-5BB81C79D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AEB91-F9A3-4E8B-A448-854F82E7F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215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4B229-B7CE-4C43-8647-8081E5013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BD2CA-740E-45DF-922C-97B968AE6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AA082-F55B-447D-9919-EB2B6B7F19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27/10/22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924FD-A234-41C5-B382-0C5828AA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13FB6-CC57-4B8C-BEE8-70259B9E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175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E581-9ABB-4B86-A245-B74FEAE8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1AD9-6E0B-4B07-BC1B-FBCEE4DE8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02214-BDC5-4F3B-A454-C64095FBF8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27/10/22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DE5A2-E0F9-419E-9708-07448B86A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E42E0-B021-449E-A119-E9D12DB30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1694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DA0A-72D5-4A47-8608-90887338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40760-859E-4D65-ADAF-C6525299D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495C0-E2FC-4568-BC2B-B312CDA0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27/10/22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C27C3-8E1F-4007-884C-C6397551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8BB95-3657-4C2A-B4AB-7CEBA3A1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2835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32E3-1CF2-4D7E-8107-DFBEA42E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A644C-2B15-4E7F-8664-B0584B7DB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F0366-C28B-4BDA-845E-F27527A1C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D4F05-A819-4AF6-AB17-308DD67A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27/10/22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8503A-166E-472B-964E-5E7FC155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62E2D-A7E0-4A99-BB6A-DF7C3D8E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082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03A3-F4FC-45A7-A280-B1AABF0BD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C8917-0680-4D3C-B7BD-B9BCA1C90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A027F-B654-43A0-A51D-FB6115F0B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417CC2-BBC3-42A6-BEB1-84CDCF6BA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D783B8-A2EE-4C6A-88C6-22322E1FD3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3B6C0-BEAF-468F-8260-6988D8AE8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27/10/22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025079-910A-4AFC-85D3-0C244E9F9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8DECD-AB56-46C3-A011-F7D96D5D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2902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48BF-F5EC-4208-8675-2D4022EC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20738-FA88-4028-BBC6-3BCEC18C37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27/10/22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A47AB-A97C-4756-84B3-0A56BA839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BA8CB-41E4-464D-99C5-0162A8E4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596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0BD16-A135-48C0-ACF6-A0668E2B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27/10/22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6DB9B6-5C40-4AEA-A88A-493A90DD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D0684-089C-4E8D-A267-EAC47A42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485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592D-43E8-4B55-B7CD-C005EDA0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1B98-1FCE-4191-8E6D-6D0A24A7C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C4DFA-7C12-404F-89A0-AE4D03DC6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5D3DF-A55B-416A-B7AC-6D47BBE48E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27/10/22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54116-9698-4FC1-9A65-8AE4E8E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2455F-A027-49C8-A8E9-6B66C2D2B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86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72E9-95D4-4476-AA0D-C60224FD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C948E3-B2D4-43CA-B95C-D20133AA97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98E69-A328-4467-A137-036744F78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1798-B039-4C8A-A0E9-EDF9AA1522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27/10/22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D96C0-F3C2-412C-997D-62FB23B3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CB663-09ED-4366-AC4C-86761BB2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865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5DE22D-EF3A-4FAB-A025-F27A1269D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24" y="365126"/>
            <a:ext cx="11090753" cy="8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5472-4EC2-4C9C-81D2-F8D09A70B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623" y="1453019"/>
            <a:ext cx="11090753" cy="4723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03086-C061-4825-BFB5-39C4669F6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0794" y="6356350"/>
            <a:ext cx="4305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286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jmcauley.ucsd.edu/data/amazon_v2/index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jmcauley.ucsd.edu/data/amazon_v2/index.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 descr="Hands of person wearing gray sweater typing on laptop with a tablet, digital pen, and cup of coffee">
            <a:extLst>
              <a:ext uri="{FF2B5EF4-FFF2-40B4-BE49-F238E27FC236}">
                <a16:creationId xmlns:a16="http://schemas.microsoft.com/office/drawing/2014/main" id="{BE6625A1-B16C-4DA9-882F-5BA151164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06"/>
            <a:ext cx="1027166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57D70E-E2C7-43C8-A60F-8391144D08B7}"/>
              </a:ext>
            </a:extLst>
          </p:cNvPr>
          <p:cNvSpPr/>
          <p:nvPr/>
        </p:nvSpPr>
        <p:spPr>
          <a:xfrm>
            <a:off x="0" y="-11806"/>
            <a:ext cx="10271669" cy="6869806"/>
          </a:xfrm>
          <a:prstGeom prst="rect">
            <a:avLst/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: Top Corners Rounded 99">
            <a:extLst>
              <a:ext uri="{FF2B5EF4-FFF2-40B4-BE49-F238E27FC236}">
                <a16:creationId xmlns:a16="http://schemas.microsoft.com/office/drawing/2014/main" id="{A087BAB0-877E-4C77-9D35-1F2E7812167F}"/>
              </a:ext>
            </a:extLst>
          </p:cNvPr>
          <p:cNvSpPr/>
          <p:nvPr/>
        </p:nvSpPr>
        <p:spPr>
          <a:xfrm rot="5400000">
            <a:off x="3484179" y="777945"/>
            <a:ext cx="1781941" cy="8750304"/>
          </a:xfrm>
          <a:prstGeom prst="round2SameRect">
            <a:avLst>
              <a:gd name="adj1" fmla="val 19117"/>
              <a:gd name="adj2" fmla="val 0"/>
            </a:avLst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D7DD958-2E54-436B-8747-9A9DAA4BECE8}"/>
              </a:ext>
            </a:extLst>
          </p:cNvPr>
          <p:cNvSpPr/>
          <p:nvPr/>
        </p:nvSpPr>
        <p:spPr>
          <a:xfrm>
            <a:off x="647700" y="4770814"/>
            <a:ext cx="7882842" cy="1141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Yonnie Chan</a:t>
            </a:r>
          </a:p>
          <a:p>
            <a:pPr marL="0" indent="0"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yonniech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October 23,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F1ECE-ED00-4094-A343-4F295FED8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580476"/>
            <a:ext cx="7578826" cy="1507450"/>
          </a:xfrm>
        </p:spPr>
        <p:txBody>
          <a:bodyPr lIns="0" tIns="0" rIns="0" bIns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ID" sz="5400" dirty="0">
                <a:solidFill>
                  <a:schemeClr val="bg1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 618 Project 1</a:t>
            </a:r>
            <a:br>
              <a:rPr lang="en-ID" sz="5400" dirty="0">
                <a:solidFill>
                  <a:schemeClr val="bg1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ID" sz="2400" dirty="0">
                <a:solidFill>
                  <a:schemeClr val="bg1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Sales Analytics for Fashion Products on Amazon by Using </a:t>
            </a:r>
            <a:r>
              <a:rPr lang="en-ID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PySpark</a:t>
            </a:r>
            <a:r>
              <a:rPr lang="en-ID" sz="2400" dirty="0">
                <a:solidFill>
                  <a:schemeClr val="bg1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br>
              <a:rPr lang="en-ID" sz="2400" dirty="0">
                <a:solidFill>
                  <a:schemeClr val="bg1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endParaRPr lang="en-ID" sz="5400" dirty="0">
              <a:solidFill>
                <a:schemeClr val="bg1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2EB59B6-7FF3-4365-A7ED-5ABC8BDE8160}"/>
              </a:ext>
            </a:extLst>
          </p:cNvPr>
          <p:cNvSpPr/>
          <p:nvPr/>
        </p:nvSpPr>
        <p:spPr>
          <a:xfrm>
            <a:off x="4421449" y="-3059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4CDFA2A-FB34-4121-9BAD-CAF9D9AE8B97}"/>
              </a:ext>
            </a:extLst>
          </p:cNvPr>
          <p:cNvSpPr/>
          <p:nvPr/>
        </p:nvSpPr>
        <p:spPr>
          <a:xfrm>
            <a:off x="647700" y="3894587"/>
            <a:ext cx="2042886" cy="7740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C58D56-97C9-486F-A6EE-11E48E791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23" y="4107003"/>
            <a:ext cx="1374040" cy="41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12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47701" y="549726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ID" sz="5400" dirty="0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DED406A3-6373-4D7A-9EBF-B1A3AEA1458D}"/>
              </a:ext>
            </a:extLst>
          </p:cNvPr>
          <p:cNvSpPr/>
          <p:nvPr/>
        </p:nvSpPr>
        <p:spPr>
          <a:xfrm rot="16200000" flipH="1">
            <a:off x="2941957" y="-346682"/>
            <a:ext cx="3420112" cy="8008623"/>
          </a:xfrm>
          <a:prstGeom prst="round2SameRect">
            <a:avLst>
              <a:gd name="adj1" fmla="val 8936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Open quotation mark with solid fill">
            <a:extLst>
              <a:ext uri="{FF2B5EF4-FFF2-40B4-BE49-F238E27FC236}">
                <a16:creationId xmlns:a16="http://schemas.microsoft.com/office/drawing/2014/main" id="{9BD0A460-3D62-4843-BD40-CFD9A8801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504" y="1108314"/>
            <a:ext cx="1837123" cy="1837123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1CCCE84-A082-4435-A188-269D4D526300}"/>
              </a:ext>
            </a:extLst>
          </p:cNvPr>
          <p:cNvSpPr txBox="1">
            <a:spLocks/>
          </p:cNvSpPr>
          <p:nvPr/>
        </p:nvSpPr>
        <p:spPr>
          <a:xfrm>
            <a:off x="1310281" y="2185714"/>
            <a:ext cx="5374397" cy="294383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apparel and accessory sales in the United States are expected to surpass $118 billion in 2019, according to eMarketer, making it the largest product category by e-commerce sales (eMarketer, "The State of US Apparel Shopping in Five Charts", April 2018).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E582354-81A1-4963-9413-4199C5BAD690}"/>
              </a:ext>
            </a:extLst>
          </p:cNvPr>
          <p:cNvSpPr/>
          <p:nvPr/>
        </p:nvSpPr>
        <p:spPr>
          <a:xfrm>
            <a:off x="1141677" y="4889214"/>
            <a:ext cx="2042886" cy="7740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FBB12-74CC-481A-B1C5-906B405B8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00" y="5101630"/>
            <a:ext cx="1374040" cy="414489"/>
          </a:xfrm>
          <a:prstGeom prst="rect">
            <a:avLst/>
          </a:prstGeom>
        </p:spPr>
      </p:pic>
      <p:sp>
        <p:nvSpPr>
          <p:cNvPr id="4" name="Rectangle: Top Corners Rounded 99">
            <a:extLst>
              <a:ext uri="{FF2B5EF4-FFF2-40B4-BE49-F238E27FC236}">
                <a16:creationId xmlns:a16="http://schemas.microsoft.com/office/drawing/2014/main" id="{B84065A3-9EFE-A350-766A-E3FC133A878E}"/>
              </a:ext>
            </a:extLst>
          </p:cNvPr>
          <p:cNvSpPr/>
          <p:nvPr/>
        </p:nvSpPr>
        <p:spPr>
          <a:xfrm rot="5400000">
            <a:off x="8850719" y="2786369"/>
            <a:ext cx="2052039" cy="4630522"/>
          </a:xfrm>
          <a:prstGeom prst="round2SameRect">
            <a:avLst>
              <a:gd name="adj1" fmla="val 19117"/>
              <a:gd name="adj2" fmla="val 50000"/>
            </a:avLst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00341-D6BE-3811-FDD5-ED23F0A509CD}"/>
              </a:ext>
            </a:extLst>
          </p:cNvPr>
          <p:cNvSpPr txBox="1"/>
          <p:nvPr/>
        </p:nvSpPr>
        <p:spPr>
          <a:xfrm>
            <a:off x="8114568" y="4652491"/>
            <a:ext cx="4290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 secret to become a top seller on Amazon</a:t>
            </a:r>
          </a:p>
        </p:txBody>
      </p:sp>
    </p:spTree>
    <p:extLst>
      <p:ext uri="{BB962C8B-B14F-4D97-AF65-F5344CB8AC3E}">
        <p14:creationId xmlns:p14="http://schemas.microsoft.com/office/powerpoint/2010/main" val="355222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5422232" y="0"/>
            <a:ext cx="6769768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6138896" y="2101399"/>
            <a:ext cx="4713459" cy="1872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effectLst/>
                <a:latin typeface="TimesNewRomanPSMT"/>
              </a:rPr>
              <a:t>Total Records Count: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effectLst/>
                <a:latin typeface="TimesNewRomanPSMT"/>
              </a:rPr>
              <a:t>2,685,059. </a:t>
            </a:r>
            <a:endParaRPr lang="en-US" sz="2800" dirty="0">
              <a:effectLst/>
            </a:endParaRPr>
          </a:p>
          <a:p>
            <a:pPr>
              <a:lnSpc>
                <a:spcPct val="150000"/>
              </a:lnSpc>
            </a:pPr>
            <a:endParaRPr lang="en-US" sz="2800" dirty="0">
              <a:effectLst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6138896" y="549726"/>
            <a:ext cx="5133233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Products Meta Data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407B933-6C9F-06F2-C8D3-5870CBF09578}"/>
              </a:ext>
            </a:extLst>
          </p:cNvPr>
          <p:cNvSpPr txBox="1">
            <a:spLocks/>
          </p:cNvSpPr>
          <p:nvPr/>
        </p:nvSpPr>
        <p:spPr>
          <a:xfrm>
            <a:off x="647701" y="549726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ID" sz="5400" dirty="0"/>
          </a:p>
        </p:txBody>
      </p:sp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DBD4FFA3-609C-2F04-1781-79C81835A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84369"/>
            <a:ext cx="4713459" cy="2372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94EA46-DED1-582E-BECD-3D7B9657C84A}"/>
              </a:ext>
            </a:extLst>
          </p:cNvPr>
          <p:cNvSpPr txBox="1"/>
          <p:nvPr/>
        </p:nvSpPr>
        <p:spPr>
          <a:xfrm>
            <a:off x="4231744" y="6292766"/>
            <a:ext cx="7960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review data (2018)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https://jmcauley.ucsd.edu/data/amazon_v2/index.html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/>
          </a:p>
        </p:txBody>
      </p:sp>
      <p:pic>
        <p:nvPicPr>
          <p:cNvPr id="12" name="Picture 11" descr="Website, timeline&#10;&#10;Description automatically generated">
            <a:extLst>
              <a:ext uri="{FF2B5EF4-FFF2-40B4-BE49-F238E27FC236}">
                <a16:creationId xmlns:a16="http://schemas.microsoft.com/office/drawing/2014/main" id="{C818FA2E-D174-93BB-AFAE-5F5AB2751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1" y="1286131"/>
            <a:ext cx="4116804" cy="487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19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5422232" y="0"/>
            <a:ext cx="6769768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6138896" y="549726"/>
            <a:ext cx="5133233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Reviews Data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407B933-6C9F-06F2-C8D3-5870CBF09578}"/>
              </a:ext>
            </a:extLst>
          </p:cNvPr>
          <p:cNvSpPr txBox="1">
            <a:spLocks/>
          </p:cNvSpPr>
          <p:nvPr/>
        </p:nvSpPr>
        <p:spPr>
          <a:xfrm>
            <a:off x="647701" y="549726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ID" sz="5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4EA46-DED1-582E-BECD-3D7B9657C84A}"/>
              </a:ext>
            </a:extLst>
          </p:cNvPr>
          <p:cNvSpPr txBox="1"/>
          <p:nvPr/>
        </p:nvSpPr>
        <p:spPr>
          <a:xfrm>
            <a:off x="4231744" y="6292766"/>
            <a:ext cx="7960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review data (2018)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https://jmcauley.ucsd.edu/data/amazon_v2/index.html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82CDC8-97CC-D53E-FDD4-01DEBA56556A}"/>
              </a:ext>
            </a:extLst>
          </p:cNvPr>
          <p:cNvSpPr/>
          <p:nvPr/>
        </p:nvSpPr>
        <p:spPr>
          <a:xfrm>
            <a:off x="6242672" y="1675780"/>
            <a:ext cx="4713459" cy="1223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effectLst/>
                <a:latin typeface="TimesNewRomanPSMT"/>
              </a:rPr>
              <a:t>Total Records Count: 32,292,099. </a:t>
            </a:r>
            <a:endParaRPr lang="en-US" sz="2800" dirty="0">
              <a:effectLst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E22C9D-8C6D-B956-D63C-B163898B28C8}"/>
              </a:ext>
            </a:extLst>
          </p:cNvPr>
          <p:cNvGrpSpPr/>
          <p:nvPr/>
        </p:nvGrpSpPr>
        <p:grpSpPr>
          <a:xfrm>
            <a:off x="6138896" y="3389150"/>
            <a:ext cx="4858119" cy="2445218"/>
            <a:chOff x="5765800" y="3138601"/>
            <a:chExt cx="6426200" cy="3193071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BA402A51-D5BD-E322-1C11-F894141A3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6912"/>
            <a:stretch/>
          </p:blipFill>
          <p:spPr>
            <a:xfrm>
              <a:off x="5765800" y="3138601"/>
              <a:ext cx="6426200" cy="862693"/>
            </a:xfrm>
            <a:prstGeom prst="rect">
              <a:avLst/>
            </a:prstGeom>
          </p:spPr>
        </p:pic>
        <p:pic>
          <p:nvPicPr>
            <p:cNvPr id="6" name="Picture 5" descr="Table&#10;&#10;Description automatically generated">
              <a:extLst>
                <a:ext uri="{FF2B5EF4-FFF2-40B4-BE49-F238E27FC236}">
                  <a16:creationId xmlns:a16="http://schemas.microsoft.com/office/drawing/2014/main" id="{74F2BE0F-21A4-3F34-DC2F-1EAA47759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127"/>
            <a:stretch/>
          </p:blipFill>
          <p:spPr>
            <a:xfrm>
              <a:off x="5765800" y="3901234"/>
              <a:ext cx="6426200" cy="243043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0F8AA54-0DFA-5F8C-4BA3-F06244C62023}"/>
              </a:ext>
            </a:extLst>
          </p:cNvPr>
          <p:cNvGrpSpPr/>
          <p:nvPr/>
        </p:nvGrpSpPr>
        <p:grpSpPr>
          <a:xfrm>
            <a:off x="647701" y="1295927"/>
            <a:ext cx="4429171" cy="4753462"/>
            <a:chOff x="371248" y="367458"/>
            <a:chExt cx="5791652" cy="621569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092A8F-92B3-8C4A-31BE-0A9BB2EFD674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49A8B02-7C8A-CCDD-C8AB-F15E2417AC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04FF46A-8004-136E-1DFD-D8C2FB434E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3693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BE4178-08E9-0D1B-3AAE-C2BBCDCEA881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50C80AF-1537-5834-EF39-8398756EB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6003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F8273F9-11DC-022A-7D3A-DF08F9E1FF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4E2865B-3AEF-E50B-A41D-C197F40B8598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732D61C-A0E8-664C-1E87-C6136A94BA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2310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99CD1AB-C2F7-5747-73DE-5B308F3F11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8478C7A-B57B-93E3-9BDD-0684816CA104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2A0C05-C92A-82D0-D366-6872C1283537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4218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Woman in online meeting">
            <a:extLst>
              <a:ext uri="{FF2B5EF4-FFF2-40B4-BE49-F238E27FC236}">
                <a16:creationId xmlns:a16="http://schemas.microsoft.com/office/drawing/2014/main" id="{D0F9FA90-33E7-4055-A5C3-9CCC85ED0A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9410" r="47205"/>
          <a:stretch/>
        </p:blipFill>
        <p:spPr>
          <a:xfrm>
            <a:off x="6096000" y="1382690"/>
            <a:ext cx="6096000" cy="4664117"/>
          </a:xfrm>
          <a:prstGeom prst="rect">
            <a:avLst/>
          </a:prstGeom>
        </p:spPr>
      </p:pic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Visualization 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3B101DB-D276-45E3-89AE-7E29F7254EB7}"/>
              </a:ext>
            </a:extLst>
          </p:cNvPr>
          <p:cNvSpPr/>
          <p:nvPr/>
        </p:nvSpPr>
        <p:spPr>
          <a:xfrm>
            <a:off x="5646821" y="1382692"/>
            <a:ext cx="6545179" cy="5007788"/>
          </a:xfrm>
          <a:prstGeom prst="rect">
            <a:avLst/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580C982-B22C-4AF9-A4AC-B5559C15E814}"/>
              </a:ext>
            </a:extLst>
          </p:cNvPr>
          <p:cNvSpPr txBox="1">
            <a:spLocks/>
          </p:cNvSpPr>
          <p:nvPr/>
        </p:nvSpPr>
        <p:spPr>
          <a:xfrm>
            <a:off x="7052975" y="1382692"/>
            <a:ext cx="4182050" cy="465282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E9900"/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Correlation matrix</a:t>
            </a: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4294E20D-F855-429B-A51A-7CC9CEB53305}"/>
              </a:ext>
            </a:extLst>
          </p:cNvPr>
          <p:cNvSpPr/>
          <p:nvPr/>
        </p:nvSpPr>
        <p:spPr>
          <a:xfrm>
            <a:off x="-6544129" y="-2375303"/>
            <a:ext cx="5199742" cy="3632255"/>
          </a:xfrm>
          <a:prstGeom prst="round2SameRect">
            <a:avLst>
              <a:gd name="adj1" fmla="val 16214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A1D499A-39BE-409A-AA6A-B199A2947C99}"/>
              </a:ext>
            </a:extLst>
          </p:cNvPr>
          <p:cNvSpPr/>
          <p:nvPr/>
        </p:nvSpPr>
        <p:spPr>
          <a:xfrm>
            <a:off x="667656" y="1792515"/>
            <a:ext cx="691242" cy="674914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9F22A9F-72C7-4CC7-8371-1105961C8675}"/>
              </a:ext>
            </a:extLst>
          </p:cNvPr>
          <p:cNvSpPr txBox="1">
            <a:spLocks/>
          </p:cNvSpPr>
          <p:nvPr/>
        </p:nvSpPr>
        <p:spPr>
          <a:xfrm>
            <a:off x="667656" y="2410280"/>
            <a:ext cx="4531036" cy="181778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Num_of_Reviews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Avg_ratings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Rating_power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affect the product ranking, and find the top products 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FD419B-9294-4FD9-B13E-6161FDB92742}"/>
              </a:ext>
            </a:extLst>
          </p:cNvPr>
          <p:cNvGrpSpPr/>
          <p:nvPr/>
        </p:nvGrpSpPr>
        <p:grpSpPr>
          <a:xfrm>
            <a:off x="835477" y="1950585"/>
            <a:ext cx="355600" cy="358775"/>
            <a:chOff x="6276975" y="2886076"/>
            <a:chExt cx="355600" cy="358775"/>
          </a:xfrm>
        </p:grpSpPr>
        <p:sp>
          <p:nvSpPr>
            <p:cNvPr id="56" name="Freeform 658">
              <a:extLst>
                <a:ext uri="{FF2B5EF4-FFF2-40B4-BE49-F238E27FC236}">
                  <a16:creationId xmlns:a16="http://schemas.microsoft.com/office/drawing/2014/main" id="{0F31BDE8-6C48-4C4E-AAE9-1D1D6C832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9850" y="3030538"/>
              <a:ext cx="212725" cy="214313"/>
            </a:xfrm>
            <a:custGeom>
              <a:avLst/>
              <a:gdLst>
                <a:gd name="T0" fmla="*/ 29 w 57"/>
                <a:gd name="T1" fmla="*/ 57 h 57"/>
                <a:gd name="T2" fmla="*/ 27 w 57"/>
                <a:gd name="T3" fmla="*/ 56 h 57"/>
                <a:gd name="T4" fmla="*/ 0 w 57"/>
                <a:gd name="T5" fmla="*/ 3 h 57"/>
                <a:gd name="T6" fmla="*/ 1 w 57"/>
                <a:gd name="T7" fmla="*/ 1 h 57"/>
                <a:gd name="T8" fmla="*/ 3 w 57"/>
                <a:gd name="T9" fmla="*/ 0 h 57"/>
                <a:gd name="T10" fmla="*/ 56 w 57"/>
                <a:gd name="T11" fmla="*/ 27 h 57"/>
                <a:gd name="T12" fmla="*/ 57 w 57"/>
                <a:gd name="T13" fmla="*/ 29 h 57"/>
                <a:gd name="T14" fmla="*/ 56 w 57"/>
                <a:gd name="T15" fmla="*/ 31 h 57"/>
                <a:gd name="T16" fmla="*/ 36 w 57"/>
                <a:gd name="T17" fmla="*/ 36 h 57"/>
                <a:gd name="T18" fmla="*/ 31 w 57"/>
                <a:gd name="T19" fmla="*/ 56 h 57"/>
                <a:gd name="T20" fmla="*/ 29 w 57"/>
                <a:gd name="T21" fmla="*/ 57 h 57"/>
                <a:gd name="T22" fmla="*/ 29 w 57"/>
                <a:gd name="T23" fmla="*/ 57 h 57"/>
                <a:gd name="T24" fmla="*/ 6 w 57"/>
                <a:gd name="T25" fmla="*/ 6 h 57"/>
                <a:gd name="T26" fmla="*/ 28 w 57"/>
                <a:gd name="T27" fmla="*/ 50 h 57"/>
                <a:gd name="T28" fmla="*/ 32 w 57"/>
                <a:gd name="T29" fmla="*/ 34 h 57"/>
                <a:gd name="T30" fmla="*/ 34 w 57"/>
                <a:gd name="T31" fmla="*/ 32 h 57"/>
                <a:gd name="T32" fmla="*/ 50 w 57"/>
                <a:gd name="T33" fmla="*/ 28 h 57"/>
                <a:gd name="T34" fmla="*/ 6 w 57"/>
                <a:gd name="T35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28" y="57"/>
                    <a:pt x="27" y="57"/>
                    <a:pt x="27" y="5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7" y="27"/>
                    <a:pt x="57" y="28"/>
                    <a:pt x="57" y="29"/>
                  </a:cubicBezTo>
                  <a:cubicBezTo>
                    <a:pt x="57" y="30"/>
                    <a:pt x="57" y="30"/>
                    <a:pt x="56" y="3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0" y="57"/>
                    <a:pt x="30" y="57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lose/>
                  <a:moveTo>
                    <a:pt x="6" y="6"/>
                  </a:moveTo>
                  <a:cubicBezTo>
                    <a:pt x="28" y="50"/>
                    <a:pt x="28" y="50"/>
                    <a:pt x="28" y="50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3" y="32"/>
                    <a:pt x="34" y="32"/>
                  </a:cubicBezTo>
                  <a:cubicBezTo>
                    <a:pt x="50" y="28"/>
                    <a:pt x="50" y="28"/>
                    <a:pt x="50" y="28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659">
              <a:extLst>
                <a:ext uri="{FF2B5EF4-FFF2-40B4-BE49-F238E27FC236}">
                  <a16:creationId xmlns:a16="http://schemas.microsoft.com/office/drawing/2014/main" id="{B2E5E7F1-B800-4BDC-8D40-429F9E8E8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2886076"/>
              <a:ext cx="300038" cy="301625"/>
            </a:xfrm>
            <a:custGeom>
              <a:avLst/>
              <a:gdLst>
                <a:gd name="T0" fmla="*/ 40 w 80"/>
                <a:gd name="T1" fmla="*/ 80 h 80"/>
                <a:gd name="T2" fmla="*/ 0 w 80"/>
                <a:gd name="T3" fmla="*/ 40 h 80"/>
                <a:gd name="T4" fmla="*/ 40 w 80"/>
                <a:gd name="T5" fmla="*/ 0 h 80"/>
                <a:gd name="T6" fmla="*/ 80 w 80"/>
                <a:gd name="T7" fmla="*/ 40 h 80"/>
                <a:gd name="T8" fmla="*/ 79 w 80"/>
                <a:gd name="T9" fmla="*/ 47 h 80"/>
                <a:gd name="T10" fmla="*/ 77 w 80"/>
                <a:gd name="T11" fmla="*/ 48 h 80"/>
                <a:gd name="T12" fmla="*/ 76 w 80"/>
                <a:gd name="T13" fmla="*/ 46 h 80"/>
                <a:gd name="T14" fmla="*/ 76 w 80"/>
                <a:gd name="T15" fmla="*/ 40 h 80"/>
                <a:gd name="T16" fmla="*/ 40 w 80"/>
                <a:gd name="T17" fmla="*/ 4 h 80"/>
                <a:gd name="T18" fmla="*/ 4 w 80"/>
                <a:gd name="T19" fmla="*/ 40 h 80"/>
                <a:gd name="T20" fmla="*/ 40 w 80"/>
                <a:gd name="T21" fmla="*/ 76 h 80"/>
                <a:gd name="T22" fmla="*/ 46 w 80"/>
                <a:gd name="T23" fmla="*/ 76 h 80"/>
                <a:gd name="T24" fmla="*/ 48 w 80"/>
                <a:gd name="T25" fmla="*/ 77 h 80"/>
                <a:gd name="T26" fmla="*/ 46 w 80"/>
                <a:gd name="T27" fmla="*/ 79 h 80"/>
                <a:gd name="T28" fmla="*/ 40 w 80"/>
                <a:gd name="T2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"/>
                    <a:pt x="80" y="44"/>
                    <a:pt x="79" y="47"/>
                  </a:cubicBezTo>
                  <a:cubicBezTo>
                    <a:pt x="79" y="48"/>
                    <a:pt x="78" y="48"/>
                    <a:pt x="77" y="48"/>
                  </a:cubicBezTo>
                  <a:cubicBezTo>
                    <a:pt x="76" y="48"/>
                    <a:pt x="75" y="47"/>
                    <a:pt x="76" y="46"/>
                  </a:cubicBezTo>
                  <a:cubicBezTo>
                    <a:pt x="76" y="44"/>
                    <a:pt x="76" y="42"/>
                    <a:pt x="76" y="40"/>
                  </a:cubicBezTo>
                  <a:cubicBezTo>
                    <a:pt x="76" y="20"/>
                    <a:pt x="60" y="4"/>
                    <a:pt x="40" y="4"/>
                  </a:cubicBezTo>
                  <a:cubicBezTo>
                    <a:pt x="20" y="4"/>
                    <a:pt x="4" y="20"/>
                    <a:pt x="4" y="40"/>
                  </a:cubicBezTo>
                  <a:cubicBezTo>
                    <a:pt x="4" y="60"/>
                    <a:pt x="20" y="76"/>
                    <a:pt x="40" y="76"/>
                  </a:cubicBezTo>
                  <a:cubicBezTo>
                    <a:pt x="42" y="76"/>
                    <a:pt x="44" y="76"/>
                    <a:pt x="46" y="76"/>
                  </a:cubicBezTo>
                  <a:cubicBezTo>
                    <a:pt x="47" y="75"/>
                    <a:pt x="48" y="76"/>
                    <a:pt x="48" y="77"/>
                  </a:cubicBezTo>
                  <a:cubicBezTo>
                    <a:pt x="48" y="78"/>
                    <a:pt x="48" y="79"/>
                    <a:pt x="46" y="79"/>
                  </a:cubicBezTo>
                  <a:cubicBezTo>
                    <a:pt x="44" y="80"/>
                    <a:pt x="42" y="80"/>
                    <a:pt x="40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660">
              <a:extLst>
                <a:ext uri="{FF2B5EF4-FFF2-40B4-BE49-F238E27FC236}">
                  <a16:creationId xmlns:a16="http://schemas.microsoft.com/office/drawing/2014/main" id="{C32F3CF4-FB61-4D55-BF09-B34179179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300" y="2946401"/>
              <a:ext cx="179388" cy="180975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46 w 48"/>
                <a:gd name="T9" fmla="*/ 26 h 48"/>
                <a:gd name="T10" fmla="*/ 44 w 48"/>
                <a:gd name="T11" fmla="*/ 24 h 48"/>
                <a:gd name="T12" fmla="*/ 24 w 48"/>
                <a:gd name="T13" fmla="*/ 4 h 48"/>
                <a:gd name="T14" fmla="*/ 4 w 48"/>
                <a:gd name="T15" fmla="*/ 24 h 48"/>
                <a:gd name="T16" fmla="*/ 24 w 48"/>
                <a:gd name="T17" fmla="*/ 44 h 48"/>
                <a:gd name="T18" fmla="*/ 26 w 48"/>
                <a:gd name="T19" fmla="*/ 46 h 48"/>
                <a:gd name="T20" fmla="*/ 24 w 48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25"/>
                    <a:pt x="47" y="26"/>
                    <a:pt x="46" y="26"/>
                  </a:cubicBezTo>
                  <a:cubicBezTo>
                    <a:pt x="45" y="26"/>
                    <a:pt x="44" y="25"/>
                    <a:pt x="44" y="24"/>
                  </a:cubicBezTo>
                  <a:cubicBezTo>
                    <a:pt x="44" y="13"/>
                    <a:pt x="35" y="4"/>
                    <a:pt x="24" y="4"/>
                  </a:cubicBezTo>
                  <a:cubicBezTo>
                    <a:pt x="13" y="4"/>
                    <a:pt x="4" y="13"/>
                    <a:pt x="4" y="24"/>
                  </a:cubicBezTo>
                  <a:cubicBezTo>
                    <a:pt x="4" y="35"/>
                    <a:pt x="13" y="44"/>
                    <a:pt x="24" y="44"/>
                  </a:cubicBezTo>
                  <a:cubicBezTo>
                    <a:pt x="25" y="44"/>
                    <a:pt x="26" y="45"/>
                    <a:pt x="26" y="46"/>
                  </a:cubicBezTo>
                  <a:cubicBezTo>
                    <a:pt x="26" y="47"/>
                    <a:pt x="25" y="48"/>
                    <a:pt x="24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F8744FC-76B7-430F-A20C-31B0FE59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5</a:t>
            </a:fld>
            <a:endParaRPr lang="en-ID" sz="1050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97C2CC9-090A-4DE7-8925-627DB75DC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6" y="5704254"/>
            <a:ext cx="1135570" cy="342553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AB31AE3-D102-4151-9D19-21C2419E8899}"/>
              </a:ext>
            </a:extLst>
          </p:cNvPr>
          <p:cNvSpPr txBox="1">
            <a:spLocks/>
          </p:cNvSpPr>
          <p:nvPr/>
        </p:nvSpPr>
        <p:spPr>
          <a:xfrm>
            <a:off x="667657" y="1378856"/>
            <a:ext cx="5094514" cy="1088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FDD4135-F820-B0B4-87D5-2AA400457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21" y="2798470"/>
            <a:ext cx="6019331" cy="28591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3906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Woman in online meeting">
            <a:extLst>
              <a:ext uri="{FF2B5EF4-FFF2-40B4-BE49-F238E27FC236}">
                <a16:creationId xmlns:a16="http://schemas.microsoft.com/office/drawing/2014/main" id="{D0F9FA90-33E7-4055-A5C3-9CCC85ED0A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9410" r="47205"/>
          <a:stretch/>
        </p:blipFill>
        <p:spPr>
          <a:xfrm>
            <a:off x="6096000" y="1382690"/>
            <a:ext cx="6096000" cy="4664117"/>
          </a:xfrm>
          <a:prstGeom prst="rect">
            <a:avLst/>
          </a:prstGeom>
        </p:spPr>
      </p:pic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Visualization 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3B101DB-D276-45E3-89AE-7E29F7254EB7}"/>
              </a:ext>
            </a:extLst>
          </p:cNvPr>
          <p:cNvSpPr/>
          <p:nvPr/>
        </p:nvSpPr>
        <p:spPr>
          <a:xfrm>
            <a:off x="5646821" y="1382692"/>
            <a:ext cx="6545179" cy="5007788"/>
          </a:xfrm>
          <a:prstGeom prst="rect">
            <a:avLst/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8C959DF-1654-4856-A054-FD3280AAA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3080926"/>
              </p:ext>
            </p:extLst>
          </p:nvPr>
        </p:nvGraphicFramePr>
        <p:xfrm>
          <a:off x="6544129" y="2375303"/>
          <a:ext cx="5199742" cy="363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580C982-B22C-4AF9-A4AC-B5559C15E814}"/>
              </a:ext>
            </a:extLst>
          </p:cNvPr>
          <p:cNvSpPr txBox="1">
            <a:spLocks/>
          </p:cNvSpPr>
          <p:nvPr/>
        </p:nvSpPr>
        <p:spPr>
          <a:xfrm>
            <a:off x="7052975" y="1382692"/>
            <a:ext cx="4182050" cy="465282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E9900"/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Rank vs </a:t>
            </a:r>
            <a:r>
              <a:rPr lang="en-US" sz="1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Avg_ratings</a:t>
            </a: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4294E20D-F855-429B-A51A-7CC9CEB53305}"/>
              </a:ext>
            </a:extLst>
          </p:cNvPr>
          <p:cNvSpPr/>
          <p:nvPr/>
        </p:nvSpPr>
        <p:spPr>
          <a:xfrm>
            <a:off x="-6544129" y="-2375303"/>
            <a:ext cx="5199742" cy="3632255"/>
          </a:xfrm>
          <a:prstGeom prst="round2SameRect">
            <a:avLst>
              <a:gd name="adj1" fmla="val 16214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A1D499A-39BE-409A-AA6A-B199A2947C99}"/>
              </a:ext>
            </a:extLst>
          </p:cNvPr>
          <p:cNvSpPr/>
          <p:nvPr/>
        </p:nvSpPr>
        <p:spPr>
          <a:xfrm>
            <a:off x="667656" y="1792515"/>
            <a:ext cx="691242" cy="674914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9F22A9F-72C7-4CC7-8371-1105961C8675}"/>
              </a:ext>
            </a:extLst>
          </p:cNvPr>
          <p:cNvSpPr txBox="1">
            <a:spLocks/>
          </p:cNvSpPr>
          <p:nvPr/>
        </p:nvSpPr>
        <p:spPr>
          <a:xfrm>
            <a:off x="667656" y="2410280"/>
            <a:ext cx="4531036" cy="181778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Num_of_Reviews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Avg_ratings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Rating_power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affect the product ranking, and find the top products 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FD419B-9294-4FD9-B13E-6161FDB92742}"/>
              </a:ext>
            </a:extLst>
          </p:cNvPr>
          <p:cNvGrpSpPr/>
          <p:nvPr/>
        </p:nvGrpSpPr>
        <p:grpSpPr>
          <a:xfrm>
            <a:off x="835477" y="1950585"/>
            <a:ext cx="355600" cy="358775"/>
            <a:chOff x="6276975" y="2886076"/>
            <a:chExt cx="355600" cy="358775"/>
          </a:xfrm>
        </p:grpSpPr>
        <p:sp>
          <p:nvSpPr>
            <p:cNvPr id="56" name="Freeform 658">
              <a:extLst>
                <a:ext uri="{FF2B5EF4-FFF2-40B4-BE49-F238E27FC236}">
                  <a16:creationId xmlns:a16="http://schemas.microsoft.com/office/drawing/2014/main" id="{0F31BDE8-6C48-4C4E-AAE9-1D1D6C832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9850" y="3030538"/>
              <a:ext cx="212725" cy="214313"/>
            </a:xfrm>
            <a:custGeom>
              <a:avLst/>
              <a:gdLst>
                <a:gd name="T0" fmla="*/ 29 w 57"/>
                <a:gd name="T1" fmla="*/ 57 h 57"/>
                <a:gd name="T2" fmla="*/ 27 w 57"/>
                <a:gd name="T3" fmla="*/ 56 h 57"/>
                <a:gd name="T4" fmla="*/ 0 w 57"/>
                <a:gd name="T5" fmla="*/ 3 h 57"/>
                <a:gd name="T6" fmla="*/ 1 w 57"/>
                <a:gd name="T7" fmla="*/ 1 h 57"/>
                <a:gd name="T8" fmla="*/ 3 w 57"/>
                <a:gd name="T9" fmla="*/ 0 h 57"/>
                <a:gd name="T10" fmla="*/ 56 w 57"/>
                <a:gd name="T11" fmla="*/ 27 h 57"/>
                <a:gd name="T12" fmla="*/ 57 w 57"/>
                <a:gd name="T13" fmla="*/ 29 h 57"/>
                <a:gd name="T14" fmla="*/ 56 w 57"/>
                <a:gd name="T15" fmla="*/ 31 h 57"/>
                <a:gd name="T16" fmla="*/ 36 w 57"/>
                <a:gd name="T17" fmla="*/ 36 h 57"/>
                <a:gd name="T18" fmla="*/ 31 w 57"/>
                <a:gd name="T19" fmla="*/ 56 h 57"/>
                <a:gd name="T20" fmla="*/ 29 w 57"/>
                <a:gd name="T21" fmla="*/ 57 h 57"/>
                <a:gd name="T22" fmla="*/ 29 w 57"/>
                <a:gd name="T23" fmla="*/ 57 h 57"/>
                <a:gd name="T24" fmla="*/ 6 w 57"/>
                <a:gd name="T25" fmla="*/ 6 h 57"/>
                <a:gd name="T26" fmla="*/ 28 w 57"/>
                <a:gd name="T27" fmla="*/ 50 h 57"/>
                <a:gd name="T28" fmla="*/ 32 w 57"/>
                <a:gd name="T29" fmla="*/ 34 h 57"/>
                <a:gd name="T30" fmla="*/ 34 w 57"/>
                <a:gd name="T31" fmla="*/ 32 h 57"/>
                <a:gd name="T32" fmla="*/ 50 w 57"/>
                <a:gd name="T33" fmla="*/ 28 h 57"/>
                <a:gd name="T34" fmla="*/ 6 w 57"/>
                <a:gd name="T35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28" y="57"/>
                    <a:pt x="27" y="57"/>
                    <a:pt x="27" y="5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7" y="27"/>
                    <a:pt x="57" y="28"/>
                    <a:pt x="57" y="29"/>
                  </a:cubicBezTo>
                  <a:cubicBezTo>
                    <a:pt x="57" y="30"/>
                    <a:pt x="57" y="30"/>
                    <a:pt x="56" y="3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0" y="57"/>
                    <a:pt x="30" y="57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lose/>
                  <a:moveTo>
                    <a:pt x="6" y="6"/>
                  </a:moveTo>
                  <a:cubicBezTo>
                    <a:pt x="28" y="50"/>
                    <a:pt x="28" y="50"/>
                    <a:pt x="28" y="50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3" y="32"/>
                    <a:pt x="34" y="32"/>
                  </a:cubicBezTo>
                  <a:cubicBezTo>
                    <a:pt x="50" y="28"/>
                    <a:pt x="50" y="28"/>
                    <a:pt x="50" y="28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659">
              <a:extLst>
                <a:ext uri="{FF2B5EF4-FFF2-40B4-BE49-F238E27FC236}">
                  <a16:creationId xmlns:a16="http://schemas.microsoft.com/office/drawing/2014/main" id="{B2E5E7F1-B800-4BDC-8D40-429F9E8E8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2886076"/>
              <a:ext cx="300038" cy="301625"/>
            </a:xfrm>
            <a:custGeom>
              <a:avLst/>
              <a:gdLst>
                <a:gd name="T0" fmla="*/ 40 w 80"/>
                <a:gd name="T1" fmla="*/ 80 h 80"/>
                <a:gd name="T2" fmla="*/ 0 w 80"/>
                <a:gd name="T3" fmla="*/ 40 h 80"/>
                <a:gd name="T4" fmla="*/ 40 w 80"/>
                <a:gd name="T5" fmla="*/ 0 h 80"/>
                <a:gd name="T6" fmla="*/ 80 w 80"/>
                <a:gd name="T7" fmla="*/ 40 h 80"/>
                <a:gd name="T8" fmla="*/ 79 w 80"/>
                <a:gd name="T9" fmla="*/ 47 h 80"/>
                <a:gd name="T10" fmla="*/ 77 w 80"/>
                <a:gd name="T11" fmla="*/ 48 h 80"/>
                <a:gd name="T12" fmla="*/ 76 w 80"/>
                <a:gd name="T13" fmla="*/ 46 h 80"/>
                <a:gd name="T14" fmla="*/ 76 w 80"/>
                <a:gd name="T15" fmla="*/ 40 h 80"/>
                <a:gd name="T16" fmla="*/ 40 w 80"/>
                <a:gd name="T17" fmla="*/ 4 h 80"/>
                <a:gd name="T18" fmla="*/ 4 w 80"/>
                <a:gd name="T19" fmla="*/ 40 h 80"/>
                <a:gd name="T20" fmla="*/ 40 w 80"/>
                <a:gd name="T21" fmla="*/ 76 h 80"/>
                <a:gd name="T22" fmla="*/ 46 w 80"/>
                <a:gd name="T23" fmla="*/ 76 h 80"/>
                <a:gd name="T24" fmla="*/ 48 w 80"/>
                <a:gd name="T25" fmla="*/ 77 h 80"/>
                <a:gd name="T26" fmla="*/ 46 w 80"/>
                <a:gd name="T27" fmla="*/ 79 h 80"/>
                <a:gd name="T28" fmla="*/ 40 w 80"/>
                <a:gd name="T2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"/>
                    <a:pt x="80" y="44"/>
                    <a:pt x="79" y="47"/>
                  </a:cubicBezTo>
                  <a:cubicBezTo>
                    <a:pt x="79" y="48"/>
                    <a:pt x="78" y="48"/>
                    <a:pt x="77" y="48"/>
                  </a:cubicBezTo>
                  <a:cubicBezTo>
                    <a:pt x="76" y="48"/>
                    <a:pt x="75" y="47"/>
                    <a:pt x="76" y="46"/>
                  </a:cubicBezTo>
                  <a:cubicBezTo>
                    <a:pt x="76" y="44"/>
                    <a:pt x="76" y="42"/>
                    <a:pt x="76" y="40"/>
                  </a:cubicBezTo>
                  <a:cubicBezTo>
                    <a:pt x="76" y="20"/>
                    <a:pt x="60" y="4"/>
                    <a:pt x="40" y="4"/>
                  </a:cubicBezTo>
                  <a:cubicBezTo>
                    <a:pt x="20" y="4"/>
                    <a:pt x="4" y="20"/>
                    <a:pt x="4" y="40"/>
                  </a:cubicBezTo>
                  <a:cubicBezTo>
                    <a:pt x="4" y="60"/>
                    <a:pt x="20" y="76"/>
                    <a:pt x="40" y="76"/>
                  </a:cubicBezTo>
                  <a:cubicBezTo>
                    <a:pt x="42" y="76"/>
                    <a:pt x="44" y="76"/>
                    <a:pt x="46" y="76"/>
                  </a:cubicBezTo>
                  <a:cubicBezTo>
                    <a:pt x="47" y="75"/>
                    <a:pt x="48" y="76"/>
                    <a:pt x="48" y="77"/>
                  </a:cubicBezTo>
                  <a:cubicBezTo>
                    <a:pt x="48" y="78"/>
                    <a:pt x="48" y="79"/>
                    <a:pt x="46" y="79"/>
                  </a:cubicBezTo>
                  <a:cubicBezTo>
                    <a:pt x="44" y="80"/>
                    <a:pt x="42" y="80"/>
                    <a:pt x="40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660">
              <a:extLst>
                <a:ext uri="{FF2B5EF4-FFF2-40B4-BE49-F238E27FC236}">
                  <a16:creationId xmlns:a16="http://schemas.microsoft.com/office/drawing/2014/main" id="{C32F3CF4-FB61-4D55-BF09-B34179179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300" y="2946401"/>
              <a:ext cx="179388" cy="180975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46 w 48"/>
                <a:gd name="T9" fmla="*/ 26 h 48"/>
                <a:gd name="T10" fmla="*/ 44 w 48"/>
                <a:gd name="T11" fmla="*/ 24 h 48"/>
                <a:gd name="T12" fmla="*/ 24 w 48"/>
                <a:gd name="T13" fmla="*/ 4 h 48"/>
                <a:gd name="T14" fmla="*/ 4 w 48"/>
                <a:gd name="T15" fmla="*/ 24 h 48"/>
                <a:gd name="T16" fmla="*/ 24 w 48"/>
                <a:gd name="T17" fmla="*/ 44 h 48"/>
                <a:gd name="T18" fmla="*/ 26 w 48"/>
                <a:gd name="T19" fmla="*/ 46 h 48"/>
                <a:gd name="T20" fmla="*/ 24 w 48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25"/>
                    <a:pt x="47" y="26"/>
                    <a:pt x="46" y="26"/>
                  </a:cubicBezTo>
                  <a:cubicBezTo>
                    <a:pt x="45" y="26"/>
                    <a:pt x="44" y="25"/>
                    <a:pt x="44" y="24"/>
                  </a:cubicBezTo>
                  <a:cubicBezTo>
                    <a:pt x="44" y="13"/>
                    <a:pt x="35" y="4"/>
                    <a:pt x="24" y="4"/>
                  </a:cubicBezTo>
                  <a:cubicBezTo>
                    <a:pt x="13" y="4"/>
                    <a:pt x="4" y="13"/>
                    <a:pt x="4" y="24"/>
                  </a:cubicBezTo>
                  <a:cubicBezTo>
                    <a:pt x="4" y="35"/>
                    <a:pt x="13" y="44"/>
                    <a:pt x="24" y="44"/>
                  </a:cubicBezTo>
                  <a:cubicBezTo>
                    <a:pt x="25" y="44"/>
                    <a:pt x="26" y="45"/>
                    <a:pt x="26" y="46"/>
                  </a:cubicBezTo>
                  <a:cubicBezTo>
                    <a:pt x="26" y="47"/>
                    <a:pt x="25" y="48"/>
                    <a:pt x="24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F8744FC-76B7-430F-A20C-31B0FE59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6</a:t>
            </a:fld>
            <a:endParaRPr lang="en-ID" sz="1050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97C2CC9-090A-4DE7-8925-627DB75DC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6" y="5704254"/>
            <a:ext cx="1135570" cy="342553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AB31AE3-D102-4151-9D19-21C2419E8899}"/>
              </a:ext>
            </a:extLst>
          </p:cNvPr>
          <p:cNvSpPr txBox="1">
            <a:spLocks/>
          </p:cNvSpPr>
          <p:nvPr/>
        </p:nvSpPr>
        <p:spPr>
          <a:xfrm>
            <a:off x="667657" y="1378856"/>
            <a:ext cx="5094514" cy="1088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252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Woman in online meeting">
            <a:extLst>
              <a:ext uri="{FF2B5EF4-FFF2-40B4-BE49-F238E27FC236}">
                <a16:creationId xmlns:a16="http://schemas.microsoft.com/office/drawing/2014/main" id="{D0F9FA90-33E7-4055-A5C3-9CCC85ED0A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9410" r="47205"/>
          <a:stretch/>
        </p:blipFill>
        <p:spPr>
          <a:xfrm>
            <a:off x="2145269" y="1256952"/>
            <a:ext cx="9041561" cy="4909539"/>
          </a:xfrm>
          <a:prstGeom prst="rect">
            <a:avLst/>
          </a:prstGeom>
        </p:spPr>
      </p:pic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Visualization 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3B101DB-D276-45E3-89AE-7E29F7254EB7}"/>
              </a:ext>
            </a:extLst>
          </p:cNvPr>
          <p:cNvSpPr/>
          <p:nvPr/>
        </p:nvSpPr>
        <p:spPr>
          <a:xfrm>
            <a:off x="2145269" y="1200241"/>
            <a:ext cx="9032317" cy="500778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580C982-B22C-4AF9-A4AC-B5559C15E814}"/>
              </a:ext>
            </a:extLst>
          </p:cNvPr>
          <p:cNvSpPr txBox="1">
            <a:spLocks/>
          </p:cNvSpPr>
          <p:nvPr/>
        </p:nvSpPr>
        <p:spPr>
          <a:xfrm>
            <a:off x="4634265" y="1196405"/>
            <a:ext cx="4182050" cy="465282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E9900"/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Rank vs </a:t>
            </a:r>
            <a:r>
              <a:rPr lang="en-US" sz="1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Avg_ratings</a:t>
            </a: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4294E20D-F855-429B-A51A-7CC9CEB53305}"/>
              </a:ext>
            </a:extLst>
          </p:cNvPr>
          <p:cNvSpPr/>
          <p:nvPr/>
        </p:nvSpPr>
        <p:spPr>
          <a:xfrm>
            <a:off x="-6544129" y="-2375303"/>
            <a:ext cx="5199742" cy="3632255"/>
          </a:xfrm>
          <a:prstGeom prst="round2SameRect">
            <a:avLst>
              <a:gd name="adj1" fmla="val 16214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97C2CC9-090A-4DE7-8925-627DB75DC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6" y="5704254"/>
            <a:ext cx="1135570" cy="342553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AB31AE3-D102-4151-9D19-21C2419E8899}"/>
              </a:ext>
            </a:extLst>
          </p:cNvPr>
          <p:cNvSpPr txBox="1">
            <a:spLocks/>
          </p:cNvSpPr>
          <p:nvPr/>
        </p:nvSpPr>
        <p:spPr>
          <a:xfrm>
            <a:off x="667657" y="1378856"/>
            <a:ext cx="5094514" cy="1088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4.png" descr="Shape&#10;&#10;Description automatically generated with low confidence">
            <a:extLst>
              <a:ext uri="{FF2B5EF4-FFF2-40B4-BE49-F238E27FC236}">
                <a16:creationId xmlns:a16="http://schemas.microsoft.com/office/drawing/2014/main" id="{111DFFCA-872E-D3E5-1008-676CACA5A9A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300658" y="2244572"/>
            <a:ext cx="8849264" cy="327799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48489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99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421</Words>
  <Application>Microsoft Macintosh PowerPoint</Application>
  <PresentationFormat>Widescreen</PresentationFormat>
  <Paragraphs>47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TimesNewRomanPSMT</vt:lpstr>
      <vt:lpstr>Arial</vt:lpstr>
      <vt:lpstr>Calibri</vt:lpstr>
      <vt:lpstr>Segoe UI</vt:lpstr>
      <vt:lpstr>Times New Roman</vt:lpstr>
      <vt:lpstr>Office Theme</vt:lpstr>
      <vt:lpstr>SI 618 Project 1 Sales Analytics for Fashion Products on Amazon by Using PySpark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Slack Powerpoint Template</dc:title>
  <dc:creator>it 24slides3</dc:creator>
  <cp:lastModifiedBy>又霓 詹</cp:lastModifiedBy>
  <cp:revision>83</cp:revision>
  <dcterms:created xsi:type="dcterms:W3CDTF">2022-01-20T05:04:38Z</dcterms:created>
  <dcterms:modified xsi:type="dcterms:W3CDTF">2022-10-27T17:10:33Z</dcterms:modified>
</cp:coreProperties>
</file>